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7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36" r:id="rId2"/>
    <p:sldId id="483" r:id="rId3"/>
    <p:sldId id="482" r:id="rId4"/>
    <p:sldId id="474" r:id="rId5"/>
    <p:sldId id="583" r:id="rId6"/>
    <p:sldId id="503" r:id="rId7"/>
    <p:sldId id="565" r:id="rId8"/>
    <p:sldId id="498" r:id="rId9"/>
    <p:sldId id="499" r:id="rId10"/>
    <p:sldId id="603" r:id="rId11"/>
    <p:sldId id="501" r:id="rId12"/>
    <p:sldId id="563" r:id="rId13"/>
    <p:sldId id="553" r:id="rId14"/>
    <p:sldId id="496" r:id="rId15"/>
    <p:sldId id="489" r:id="rId16"/>
    <p:sldId id="564" r:id="rId17"/>
    <p:sldId id="488" r:id="rId18"/>
    <p:sldId id="470" r:id="rId19"/>
    <p:sldId id="606" r:id="rId20"/>
    <p:sldId id="622" r:id="rId21"/>
    <p:sldId id="604" r:id="rId22"/>
    <p:sldId id="633" r:id="rId23"/>
    <p:sldId id="632" r:id="rId24"/>
    <p:sldId id="636" r:id="rId25"/>
    <p:sldId id="634" r:id="rId26"/>
    <p:sldId id="647" r:id="rId27"/>
    <p:sldId id="656" r:id="rId28"/>
    <p:sldId id="649" r:id="rId29"/>
    <p:sldId id="645" r:id="rId30"/>
    <p:sldId id="646" r:id="rId31"/>
    <p:sldId id="661" r:id="rId32"/>
    <p:sldId id="582" r:id="rId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0">
          <p15:clr>
            <a:srgbClr val="A4A3A4"/>
          </p15:clr>
        </p15:guide>
        <p15:guide id="2" pos="31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70C0"/>
    <a:srgbClr val="00B050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488" autoAdjust="0"/>
  </p:normalViewPr>
  <p:slideViewPr>
    <p:cSldViewPr>
      <p:cViewPr varScale="1">
        <p:scale>
          <a:sx n="88" d="100"/>
          <a:sy n="88" d="100"/>
        </p:scale>
        <p:origin x="948" y="54"/>
      </p:cViewPr>
      <p:guideLst>
        <p:guide orient="horz" pos="2390"/>
        <p:guide pos="31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F105-2BB0-474D-87AE-CC5127ABD03B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241A-2BF7-45B5-B0EA-5B3F3E158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797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CC19A4-4FEE-4FAA-B781-2F0620F1DD9D}" type="datetimeFigureOut">
              <a:rPr lang="zh-CN" altLang="en-US"/>
              <a:t>2018/3/31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B90781-8F33-4817-9135-69A6D6E7B61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799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4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671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748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09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说明这个问题，我们考虑一个施加了单向拉伸的棒，此棒由线弹性材料组成，直到应力达到峰值，并且在此后的构型中线性软化。更进一步，我们假设在垂直于轴线方向有一条很窄的材料带，这个地方的强度比材料其他地方要稍低一些。从有限元的力</a:t>
            </a:r>
            <a:r>
              <a:rPr lang="en-US" altLang="zh-CN" dirty="0" smtClean="0"/>
              <a:t>-</a:t>
            </a:r>
            <a:r>
              <a:rPr lang="zh-CN" altLang="en-US" dirty="0" smtClean="0"/>
              <a:t>位移响应解显示出有很强的网格依赖性。清晰的显示出随着单元尺寸的减小，断裂所做的外部功不断减少。应变局部化被限制与一个单元厚度的一层上。能量耗散和失效单元的体积成正比，而不是断裂表面的面积，随着网格划分的细密，能量耗散趋于</a:t>
            </a:r>
            <a:r>
              <a:rPr lang="en-US" altLang="zh-CN" dirty="0" smtClean="0"/>
              <a:t>0.</a:t>
            </a:r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纠正这个行为，我们使用裂纹带模型，在这个模型中，断裂被做成一个平行的密集分布的微裂纹带（一个弄脏的裂纹带）在这个模型中，强度极限应变ef并不是固定的而是按照公式来调整，使得总的断裂能保持不变</a:t>
            </a:r>
            <a:r>
              <a:rPr lang="en-US" altLang="zh-CN" dirty="0" smtClean="0"/>
              <a:t>bao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公式略</a:t>
            </a:r>
            <a:r>
              <a:rPr lang="en-US" altLang="zh-CN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Lc</a:t>
            </a:r>
            <a:r>
              <a:rPr lang="zh-CN" altLang="en-US" dirty="0" smtClean="0"/>
              <a:t>为单元的特征长度，</a:t>
            </a:r>
            <a:r>
              <a:rPr lang="en-US" altLang="zh-CN" dirty="0" smtClean="0"/>
              <a:t>Gc</a:t>
            </a:r>
            <a:r>
              <a:rPr lang="zh-CN" altLang="en-US" dirty="0" smtClean="0"/>
              <a:t>是断裂能，这是一个材料性能，必须要被确定，</a:t>
            </a:r>
            <a:r>
              <a:rPr lang="en-US" altLang="zh-CN" dirty="0" smtClean="0"/>
              <a:t>Lc</a:t>
            </a:r>
            <a:r>
              <a:rPr lang="zh-CN" altLang="en-US" dirty="0" smtClean="0"/>
              <a:t>可以有不同的方法来计算</a:t>
            </a:r>
          </a:p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11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6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67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7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36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69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2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86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452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102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330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24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824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15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17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88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28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14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93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64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30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00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31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462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32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04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13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83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08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18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91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581400"/>
            <a:ext cx="6511925" cy="0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409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6200"/>
            <a:ext cx="65532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68A4F-D8CB-47E3-A168-17F81E2318B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8EAE8-4630-4045-9D68-1D8067A8263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694E1-5845-4E7F-9266-9A03D10CD5D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0D67-505E-4FBA-8655-BB82C3CE9AA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49212-458C-45D8-9743-7C4CF2366A1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F89CB-655E-4F0A-82F6-17CD14E148E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20DB-02EC-4F00-BC00-C3D19260049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>
            <a:lvl1pPr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Wingdings" panose="05000000000000000000" pitchFamily="2" charset="2"/>
              <a:buChar char="ü"/>
              <a:defRPr/>
            </a:lvl1pPr>
            <a:lvl2pPr marL="669925" indent="-325755">
              <a:buClrTx/>
              <a:buFont typeface="Wingdings" panose="05000000000000000000" pitchFamily="2" charset="2"/>
              <a:buChar char="ü"/>
              <a:defRPr/>
            </a:lvl2pPr>
            <a:lvl3pPr marL="1022350" indent="-351155">
              <a:buClrTx/>
              <a:buFont typeface="Wingdings" panose="05000000000000000000" pitchFamily="2" charset="2"/>
              <a:buChar char="ü"/>
              <a:defRPr/>
            </a:lvl3pPr>
            <a:lvl4pPr marL="1339850" indent="-316230">
              <a:buClrTx/>
              <a:buFont typeface="Wingdings" panose="05000000000000000000" pitchFamily="2" charset="2"/>
              <a:buChar char="ü"/>
              <a:defRPr/>
            </a:lvl4pPr>
            <a:lvl5pPr marL="1681480" indent="-339725">
              <a:buClrTx/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A7766-9A74-464A-9A62-AF2E5CE9E77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96AF1-F244-4257-9693-1D7638C31C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1309-1709-4BBC-B2A8-C20D81A3BAC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AB63D-AC01-45A6-88E1-17A1FCD07E9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2F2C3-A723-403E-BE9E-20DD8F7C9E0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F470B-E935-47C2-8719-C42F58B71F5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9243-491D-4D4A-A5E9-02C3592A7C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79C9E-A771-4FC1-9E4F-CB52A1C666E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8288"/>
            <a:ext cx="8229600" cy="874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0B43D7-818A-476B-9EBB-59A8A07A6EC8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32" name="Picture 4096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7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7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20.jpeg"/><Relationship Id="rId5" Type="http://schemas.openxmlformats.org/officeDocument/2006/relationships/image" Target="../media/image33.wmf"/><Relationship Id="rId10" Type="http://schemas.openxmlformats.org/officeDocument/2006/relationships/image" Target="../media/image119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png"/><Relationship Id="rId5" Type="http://schemas.openxmlformats.org/officeDocument/2006/relationships/image" Target="../media/image3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wmf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8.png"/><Relationship Id="rId5" Type="http://schemas.openxmlformats.org/officeDocument/2006/relationships/image" Target="../media/image14.w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6715" y="2367280"/>
            <a:ext cx="8517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Times New Roman" panose="02020603050405020304" pitchFamily="18" charset="0"/>
              </a:rPr>
              <a:t>Progressive damage analysis of Composite laminates with big cutouts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0200" y="4282440"/>
            <a:ext cx="2070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Chu PengCheng</a:t>
            </a:r>
          </a:p>
          <a:p>
            <a:pPr algn="ctr"/>
            <a:r>
              <a:rPr lang="en-US" altLang="zh-CN"/>
              <a:t> 2018.01.10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——in-situ effect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2890" y="1301750"/>
            <a:ext cx="85134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+mn-ea"/>
                <a:ea typeface="+mn-ea"/>
              </a:rPr>
              <a:t>在传统强度理论研究中，通常将单向板试验获得的拉伸、压缩和剪切强度值作为材料的固有属性并用于建立强度准则，进而预测多向层合板的强度。然而通过一系列试验研究发现，对于铺层方向和厚度都相同的子层，</a:t>
            </a:r>
            <a:r>
              <a:rPr lang="zh-CN" altLang="en-US" sz="1400" b="1">
                <a:latin typeface="+mn-ea"/>
                <a:ea typeface="+mn-ea"/>
              </a:rPr>
              <a:t>它在多向层合板内和在单向板内时表现出的基体强度（包括横向拉伸和剪切强度）不同，在层合板内表现的强度明显高于在单向板内</a:t>
            </a:r>
            <a:r>
              <a:rPr lang="zh-CN" altLang="en-US" sz="1400">
                <a:latin typeface="+mn-ea"/>
                <a:ea typeface="+mn-ea"/>
              </a:rPr>
              <a:t>，许多文献将层合板的这种现象称为</a:t>
            </a:r>
            <a:r>
              <a:rPr lang="zh-CN" altLang="en-US" sz="1400" b="1">
                <a:latin typeface="+mn-ea"/>
                <a:ea typeface="+mn-ea"/>
              </a:rPr>
              <a:t>就地效应</a:t>
            </a:r>
            <a:r>
              <a:rPr lang="zh-CN" altLang="en-US" sz="140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zh-CN" altLang="en-US" sz="1400">
                <a:latin typeface="+mn-ea"/>
                <a:ea typeface="+mn-ea"/>
              </a:rPr>
              <a:t>）。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6430" y="2254885"/>
            <a:ext cx="75698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李彪，李亚智，杨帆．考虑复合材料层合板就地效应的强度理论</a:t>
            </a:r>
            <a:r>
              <a:rPr lang="en-US" altLang="zh-CN" sz="1200"/>
              <a:t>[J]</a:t>
            </a:r>
            <a:r>
              <a:rPr lang="zh-CN" altLang="en-US" sz="1200"/>
              <a:t>．航空学报，</a:t>
            </a:r>
            <a:r>
              <a:rPr lang="en-US" altLang="zh-CN" sz="1200"/>
              <a:t>2014</a:t>
            </a:r>
            <a:r>
              <a:rPr lang="zh-CN" altLang="en-US" sz="1200"/>
              <a:t>，</a:t>
            </a:r>
            <a:r>
              <a:rPr lang="en-US" altLang="zh-CN" sz="1200"/>
              <a:t>35(11)</a:t>
            </a:r>
            <a:r>
              <a:rPr lang="zh-CN" altLang="en-US" sz="1200"/>
              <a:t>：</a:t>
            </a:r>
            <a:r>
              <a:rPr lang="en-US" altLang="zh-CN" sz="1200"/>
              <a:t>3025-3036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262890" y="2602230"/>
            <a:ext cx="8617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By examining the results presented previously,5±7 we take the in</a:t>
            </a:r>
            <a:r>
              <a:rPr lang="en-US" altLang="zh-CN" sz="1600"/>
              <a:t>-</a:t>
            </a:r>
            <a:r>
              <a:rPr lang="zh-CN" altLang="en-US" sz="1600"/>
              <a:t>situ tensile transverse and shear strengths to be </a:t>
            </a:r>
            <a:r>
              <a:rPr lang="zh-CN" altLang="en-US" sz="1600" b="1"/>
              <a:t>1.5 times</a:t>
            </a:r>
            <a:r>
              <a:rPr lang="zh-CN" altLang="en-US" sz="1600"/>
              <a:t> those measured from unidirectional laminates for all the laminates discussed.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44700" y="3443605"/>
            <a:ext cx="74415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Sun C T, Tao J. Prediction of failure envelopes and stress/strain behaviour of composite laminates 1[J]. Composites Science &amp; Technology, 1998, 58(7):1125-1136.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64640" y="4234180"/>
          <a:ext cx="156908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r:id="rId4" imgW="1270000" imgH="889000" progId="Equation.KSEE3">
                  <p:embed/>
                </p:oleObj>
              </mc:Choice>
              <mc:Fallback>
                <p:oleObj r:id="rId4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4640" y="4234180"/>
                        <a:ext cx="1569085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97300" y="4090670"/>
          <a:ext cx="3480435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r:id="rId6" imgW="2705100" imgH="965200" progId="Equation.KSEE3">
                  <p:embed/>
                </p:oleObj>
              </mc:Choice>
              <mc:Fallback>
                <p:oleObj r:id="rId6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7300" y="4090670"/>
                        <a:ext cx="3480435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6283" y="540893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r:id="rId8" imgW="405765" imgH="228600" progId="Equation.KSEE3">
                  <p:embed/>
                </p:oleObj>
              </mc:Choice>
              <mc:Fallback>
                <p:oleObj r:id="rId8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283" y="540893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2890" y="5383530"/>
            <a:ext cx="8512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                 </a:t>
            </a:r>
            <a:r>
              <a:rPr lang="zh-CN" altLang="en-US" sz="1400"/>
              <a:t>为单层板的固有横向拉伸强度与固有面内剪切强度，        为单层板在层合板中相应的就低强度，</a:t>
            </a:r>
            <a:r>
              <a:rPr lang="en-US" altLang="zh-CN" sz="1400"/>
              <a:t>ABCD</a:t>
            </a:r>
            <a:r>
              <a:rPr lang="zh-CN" altLang="en-US" sz="1400"/>
              <a:t>为材料相关的常数，</a:t>
            </a:r>
            <a:r>
              <a:rPr lang="en-US" altLang="zh-CN" sz="1400"/>
              <a:t>N</a:t>
            </a:r>
            <a:r>
              <a:rPr lang="zh-CN" altLang="en-US" sz="1400"/>
              <a:t>为层合板中同一方向并相邻的单层板的层数。           是本单层的纤维铺设角度与其相邻的两个单层板纤维铺设角度之差。</a:t>
            </a: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56213" y="539750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r:id="rId10" imgW="405765" imgH="228600" progId="Equation.KSEE3">
                  <p:embed/>
                </p:oleObj>
              </mc:Choice>
              <mc:Fallback>
                <p:oleObj r:id="rId10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56213" y="539750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96330" y="5626100"/>
          <a:ext cx="629920" cy="25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r:id="rId12" imgW="571500" imgH="228600" progId="Equation.KSEE3">
                  <p:embed/>
                </p:oleObj>
              </mc:Choice>
              <mc:Fallback>
                <p:oleObj r:id="rId12" imgW="571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96330" y="5626100"/>
                        <a:ext cx="629920" cy="25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44700" y="6120765"/>
            <a:ext cx="698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Wang J, Karihaloo B L. Optimum In Situ Strength Design of Composite Laminates. Part I: In Situ Strength Parameters[J]. Journal of Composite Materials, 1996, 30(12):1314-1337.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-44508" y="260251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H="1">
            <a:off x="-38158" y="404523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文本框 3073"/>
          <p:cNvSpPr txBox="1"/>
          <p:nvPr/>
        </p:nvSpPr>
        <p:spPr>
          <a:xfrm>
            <a:off x="285750" y="1228090"/>
            <a:ext cx="7632700" cy="1876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 b="1" dirty="0"/>
              <a:t>Element choise: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conventional shell   (where only the shell reference surface is discretized只有壳参考面被离散)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continuum shell   (where a 3D volume is discretized but the kinematic behavior of the element is based on shell theory网格离散的是三维图形，但单元的动力学行为是基于壳理论计算的)(SC6R and SC8R)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solid element(C3D8R)</a:t>
            </a:r>
          </a:p>
          <a:p>
            <a:pPr marL="1905" indent="-1905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9" name="文本框 4098"/>
          <p:cNvSpPr txBox="1"/>
          <p:nvPr/>
        </p:nvSpPr>
        <p:spPr>
          <a:xfrm>
            <a:off x="358140" y="1464310"/>
            <a:ext cx="7901940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</a:rPr>
              <a:t>Continuum shell elements allow for: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•  </a:t>
            </a:r>
            <a:r>
              <a:rPr lang="zh-CN" altLang="en-US" sz="1400" dirty="0">
                <a:latin typeface="Arial" panose="020B0604020202020204" pitchFamily="34" charset="0"/>
              </a:rPr>
              <a:t>同样适用于厚壳及薄壳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线性和非线性力学行为 (大变形及弹塑性材料的力学响应).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厚度渐变(单元为三维几何图形)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比常规壳更加精确的接触模型(考虑单元两边的接触及厚度变化)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堆叠。(在对复合材料层合板厚度方向上的模拟能得到更加精确的结果)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10" y="3489325"/>
            <a:ext cx="4979035" cy="2683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/>
          <p:nvPr/>
        </p:nvGraphicFramePr>
        <p:xfrm>
          <a:off x="305435" y="3297555"/>
          <a:ext cx="6396355" cy="259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65"/>
                <a:gridCol w="913765"/>
                <a:gridCol w="913765"/>
                <a:gridCol w="913765"/>
                <a:gridCol w="913765"/>
                <a:gridCol w="913765"/>
                <a:gridCol w="913765"/>
              </a:tblGrid>
              <a:tr h="7092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endParaRPr lang="zh-CN" altLang="en-US" sz="1400" b="1" dirty="0">
                        <a:solidFill>
                          <a:schemeClr val="bg1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FFFFFF"/>
                          </a:solidFill>
                          <a:latin typeface="Calibri" panose="020F0502020204030204" charset="0"/>
                          <a:sym typeface="+mn-ea"/>
                        </a:rPr>
                        <a:t>单元划分方法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ply2初始失效位移（mm）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ply11初始失效位移（mm）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ply12初始失效位移（mm）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拉伸极限载荷（N）</a:t>
                      </a:r>
                    </a:p>
                  </a:txBody>
                  <a:tcPr marL="71755" marR="71755" marT="28575" marB="28575" anchor="ctr"/>
                </a:tc>
              </a:tr>
              <a:tr h="281305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solid element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(C3D8R)</a:t>
                      </a: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29456.2</a:t>
                      </a: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29516.4</a:t>
                      </a:r>
                    </a:p>
                  </a:txBody>
                  <a:tcPr marL="71755" marR="71755" marT="28575" marB="28575" anchor="ctr"/>
                </a:tc>
              </a:tr>
              <a:tr h="393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26229.9</a:t>
                      </a:r>
                    </a:p>
                  </a:txBody>
                  <a:tcPr marL="71755" marR="71755" marT="28575" marB="28575" anchor="ctr"/>
                </a:tc>
              </a:tr>
              <a:tr h="270510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continum shell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(SC8R)</a:t>
                      </a: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30501.7</a:t>
                      </a: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30140.8</a:t>
                      </a:r>
                    </a:p>
                  </a:txBody>
                  <a:tcPr marL="71755" marR="71755" marT="28575" marB="28575" anchor="ctr"/>
                </a:tc>
              </a:tr>
              <a:tr h="4038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26964.5</a:t>
                      </a:r>
                    </a:p>
                  </a:txBody>
                  <a:tcPr marL="71755" marR="71755" marT="28575" marB="28575"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52095" y="1214755"/>
            <a:ext cx="82727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Modeling method</a:t>
            </a:r>
            <a:r>
              <a:rPr lang="zh-CN" altLang="en-US" sz="1400" b="1" dirty="0"/>
              <a:t>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在厚度方向上建立一层单元vs建立与层合板相同层数的单元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solid element （C3D8R）vs continuum shell element（SC8R）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不同建模方式的对比：meshpart vs composite layup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2383155"/>
            <a:ext cx="3636010" cy="798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文本框 6148"/>
          <p:cNvSpPr txBox="1"/>
          <p:nvPr/>
        </p:nvSpPr>
        <p:spPr>
          <a:xfrm>
            <a:off x="5140325" y="2351405"/>
            <a:ext cx="30651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左图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            铺层的层合板尺寸图，长度L为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203mm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，宽度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25.4mm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，孔的直径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6.35mm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，单层层合板的厚度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0.13mm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</a:p>
        </p:txBody>
      </p:sp>
      <p:graphicFrame>
        <p:nvGraphicFramePr>
          <p:cNvPr id="6150" name="对象 6149"/>
          <p:cNvGraphicFramePr>
            <a:graphicFrameLocks noChangeAspect="1"/>
          </p:cNvGraphicFramePr>
          <p:nvPr/>
        </p:nvGraphicFramePr>
        <p:xfrm>
          <a:off x="6052185" y="2372995"/>
          <a:ext cx="833120" cy="23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r:id="rId5" imgW="800100" imgH="228600" progId="Equation.3">
                  <p:embed/>
                </p:oleObj>
              </mc:Choice>
              <mc:Fallback>
                <p:oleObj r:id="rId5" imgW="8001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2185" y="2372995"/>
                        <a:ext cx="833120" cy="238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32" name="文本框 8331"/>
          <p:cNvSpPr txBox="1"/>
          <p:nvPr/>
        </p:nvSpPr>
        <p:spPr>
          <a:xfrm>
            <a:off x="6701790" y="4556125"/>
            <a:ext cx="2007235" cy="52197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Test ultimate loading</a:t>
            </a:r>
            <a:r>
              <a:rPr lang="zh-CN" altLang="en-US" sz="1400" dirty="0">
                <a:latin typeface="Arial" panose="020B0604020202020204" pitchFamily="34" charset="0"/>
              </a:rPr>
              <a:t>：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28394.6</a:t>
            </a:r>
            <a:r>
              <a:rPr lang="en-US" altLang="zh-CN" sz="1400" dirty="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2095" y="6062980"/>
            <a:ext cx="871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Considering the efficiency and accuracy</a:t>
            </a:r>
            <a:r>
              <a:rPr lang="en-US" altLang="zh-CN" sz="1400"/>
              <a:t>, we use SC8R and composite layup to build the model in Abaqus,and mesh one element in the thickness direction.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-2540" y="3794125"/>
            <a:ext cx="2244090" cy="9652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85" y="2183130"/>
            <a:ext cx="2222500" cy="591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strain and undamaged stiffness matrix</a:t>
            </a:r>
          </a:p>
        </p:txBody>
      </p:sp>
      <p:sp>
        <p:nvSpPr>
          <p:cNvPr id="12" name="矩形 11"/>
          <p:cNvSpPr/>
          <p:nvPr/>
        </p:nvSpPr>
        <p:spPr>
          <a:xfrm>
            <a:off x="2739390" y="2477135"/>
            <a:ext cx="175641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damage variable d and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92550" y="2774950"/>
          <a:ext cx="461645" cy="17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" r:id="rId4" imgW="457200" imgH="177165" progId="Equation.KSEE3">
                  <p:embed/>
                </p:oleObj>
              </mc:Choice>
              <mc:Fallback>
                <p:oleObj r:id="rId4" imgW="457200" imgH="177165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2550" y="2774950"/>
                        <a:ext cx="461645" cy="179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35255" y="5131435"/>
            <a:ext cx="4361180" cy="650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calculate stress and </a:t>
            </a:r>
            <a:r>
              <a:rPr lang="en-US" altLang="zh-CN" sz="1400" b="1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Jacobian matrix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;update damage variable d 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>
            <a:stCxn id="4" idx="2"/>
            <a:endCxn id="27" idx="0"/>
          </p:cNvCxnSpPr>
          <p:nvPr/>
        </p:nvCxnSpPr>
        <p:spPr>
          <a:xfrm>
            <a:off x="1130935" y="2774950"/>
            <a:ext cx="0" cy="337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974850" y="3491865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damaged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>
            <a:stCxn id="2" idx="2"/>
          </p:cNvCxnSpPr>
          <p:nvPr/>
        </p:nvCxnSpPr>
        <p:spPr>
          <a:xfrm flipH="1">
            <a:off x="1115695" y="4759325"/>
            <a:ext cx="3810" cy="3981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-55245" y="4845050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undamaged 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30" name="肘形连接符 29"/>
          <p:cNvCxnSpPr>
            <a:stCxn id="2" idx="3"/>
            <a:endCxn id="12" idx="0"/>
          </p:cNvCxnSpPr>
          <p:nvPr/>
        </p:nvCxnSpPr>
        <p:spPr>
          <a:xfrm flipV="1">
            <a:off x="2241550" y="2477135"/>
            <a:ext cx="1376045" cy="1799590"/>
          </a:xfrm>
          <a:prstGeom prst="bentConnector4">
            <a:avLst>
              <a:gd name="adj1" fmla="val 18090"/>
              <a:gd name="adj2" fmla="val 1132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矩形 30"/>
          <p:cNvSpPr/>
          <p:nvPr/>
        </p:nvSpPr>
        <p:spPr>
          <a:xfrm>
            <a:off x="2722245" y="3767455"/>
            <a:ext cx="1773555" cy="607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damaged stiffness matrix C</a:t>
            </a:r>
            <a:r>
              <a:rPr lang="en-US" altLang="zh-CN" sz="1400" baseline="-250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</a:t>
            </a:r>
            <a:endParaRPr kumimoji="0" lang="zh-CN" altLang="en-US" sz="1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2" name="直接箭头连接符 31"/>
          <p:cNvCxnSpPr>
            <a:stCxn id="12" idx="2"/>
            <a:endCxn id="31" idx="0"/>
          </p:cNvCxnSpPr>
          <p:nvPr/>
        </p:nvCxnSpPr>
        <p:spPr>
          <a:xfrm flipH="1">
            <a:off x="3609340" y="3112135"/>
            <a:ext cx="8255" cy="65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直接箭头连接符 32"/>
          <p:cNvCxnSpPr>
            <a:stCxn id="31" idx="2"/>
          </p:cNvCxnSpPr>
          <p:nvPr/>
        </p:nvCxnSpPr>
        <p:spPr>
          <a:xfrm>
            <a:off x="3609340" y="4374515"/>
            <a:ext cx="26670" cy="782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>
            <a:stCxn id="8" idx="2"/>
            <a:endCxn id="4" idx="0"/>
          </p:cNvCxnSpPr>
          <p:nvPr/>
        </p:nvCxnSpPr>
        <p:spPr>
          <a:xfrm>
            <a:off x="1117600" y="1682115"/>
            <a:ext cx="13335" cy="501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文本框 7"/>
          <p:cNvSpPr txBox="1"/>
          <p:nvPr/>
        </p:nvSpPr>
        <p:spPr>
          <a:xfrm>
            <a:off x="64135" y="1375410"/>
            <a:ext cx="2106930" cy="3067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</a:rPr>
              <a:t>after each increment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6525" y="6068060"/>
            <a:ext cx="204152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quit UMAT,back to  main program</a:t>
            </a:r>
          </a:p>
        </p:txBody>
      </p:sp>
      <p:cxnSp>
        <p:nvCxnSpPr>
          <p:cNvPr id="10" name="直接箭头连接符 9"/>
          <p:cNvCxnSpPr>
            <a:stCxn id="5" idx="2"/>
          </p:cNvCxnSpPr>
          <p:nvPr/>
        </p:nvCxnSpPr>
        <p:spPr>
          <a:xfrm>
            <a:off x="2315845" y="5781675"/>
            <a:ext cx="0" cy="28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矩形 12"/>
          <p:cNvSpPr/>
          <p:nvPr/>
        </p:nvSpPr>
        <p:spPr>
          <a:xfrm>
            <a:off x="19685" y="1845310"/>
            <a:ext cx="4548505" cy="4046855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675" y="3112135"/>
            <a:ext cx="1366520" cy="3536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 stress</a:t>
            </a:r>
          </a:p>
        </p:txBody>
      </p:sp>
      <p:cxnSp>
        <p:nvCxnSpPr>
          <p:cNvPr id="29" name="直接箭头连接符 28"/>
          <p:cNvCxnSpPr>
            <a:stCxn id="27" idx="2"/>
            <a:endCxn id="2" idx="0"/>
          </p:cNvCxnSpPr>
          <p:nvPr/>
        </p:nvCxnSpPr>
        <p:spPr>
          <a:xfrm flipH="1">
            <a:off x="1119505" y="3465830"/>
            <a:ext cx="11430" cy="328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39390" y="1477010"/>
            <a:ext cx="182943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800">
                <a:latin typeface="Times New Roman" panose="02020603050405020304" pitchFamily="18" charset="0"/>
                <a:sym typeface="+mn-ea"/>
              </a:rPr>
              <a:t>UMAT Flowchart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505" y="4066540"/>
            <a:ext cx="20281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checkout failure ( Hashin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criterion)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A7766-9A74-464A-9A62-AF2E5CE9E77E}" type="slidenum">
              <a:rPr lang="en-US" altLang="zh-CN"/>
              <a:t>13</a:t>
            </a:fld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—UMAT subroutine</a:t>
            </a:r>
          </a:p>
        </p:txBody>
      </p:sp>
      <p:sp>
        <p:nvSpPr>
          <p:cNvPr id="11" name="矩形 10"/>
          <p:cNvSpPr/>
          <p:nvPr/>
        </p:nvSpPr>
        <p:spPr>
          <a:xfrm>
            <a:off x="5210810" y="5596255"/>
            <a:ext cx="3886200" cy="11804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3580" y="5595620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r:id="rId6" imgW="2311400" imgH="889000" progId="Equation.KSEE3">
                  <p:embed/>
                </p:oleObj>
              </mc:Choice>
              <mc:Fallback>
                <p:oleObj r:id="rId6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83580" y="5595620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675505" y="1255395"/>
            <a:ext cx="442214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</a:rPr>
              <a:t>UMAT Overview</a:t>
            </a:r>
            <a:r>
              <a:rPr lang="zh-CN" altLang="en-US">
                <a:latin typeface="Times New Roman" panose="02020603050405020304" pitchFamily="18" charset="0"/>
              </a:rPr>
              <a:t>：</a:t>
            </a:r>
          </a:p>
          <a:p>
            <a:endParaRPr lang="zh-CN" altLang="en-US">
              <a:latin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1 </a:t>
            </a:r>
            <a:r>
              <a:rPr lang="zh-CN" altLang="zh-CN" sz="1600">
                <a:latin typeface="Times New Roman" panose="02020603050405020304" pitchFamily="18" charset="0"/>
                <a:sym typeface="+mn-ea"/>
              </a:rPr>
              <a:t>can be used to define the mechanical constitutive behavior of a material;</a:t>
            </a:r>
          </a:p>
          <a:p>
            <a:endParaRPr lang="zh-CN" altLang="zh-CN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2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will be called at all material calculation points of elements for which the material definition includes a user-defined material behavior;</a:t>
            </a: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3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must update the stresses and solution-dependent state variables to their values at the end of the increment for which it is called;</a:t>
            </a: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4 Jocobian Matrix of the material must be supplied by users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：</a:t>
            </a: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93875" y="5157470"/>
            <a:ext cx="1306195" cy="2260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11" idx="1"/>
          </p:cNvCxnSpPr>
          <p:nvPr/>
        </p:nvCxnSpPr>
        <p:spPr>
          <a:xfrm flipH="1" flipV="1">
            <a:off x="3059430" y="5373370"/>
            <a:ext cx="2151380" cy="813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矩形 37"/>
          <p:cNvSpPr/>
          <p:nvPr/>
        </p:nvSpPr>
        <p:spPr>
          <a:xfrm>
            <a:off x="4667250" y="1199515"/>
            <a:ext cx="4430395" cy="4245610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34290" y="1255395"/>
            <a:ext cx="447675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Mesh Dependency</a:t>
            </a:r>
            <a:r>
              <a:rPr lang="zh-CN" altLang="en-US" b="1" dirty="0"/>
              <a:t>：</a:t>
            </a:r>
          </a:p>
          <a:p>
            <a:pPr algn="just" latinLnBrk="0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material exhibits strain-softening behavior, leading to strain localization, this formulation results in a strong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dependency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finite element results in that the energy dissipated decreases upon mesh refinement.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dissipated is proportional to the volume of the failed element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latinLnBrk="0"/>
            <a:r>
              <a:rPr lang="zh-CN" altLang="en-US" sz="1600" dirty="0">
                <a:latin typeface="Times New Roman" panose="02020603050405020304" pitchFamily="18" charset="0"/>
              </a:rPr>
              <a:t>    To correct this behavior we use the crack band model</a:t>
            </a:r>
            <a:r>
              <a:rPr lang="en-US" altLang="zh-CN" sz="1600" dirty="0">
                <a:latin typeface="Times New Roman" panose="02020603050405020304" pitchFamily="18" charset="0"/>
              </a:rPr>
              <a:t>,</a:t>
            </a:r>
            <a:r>
              <a:rPr sz="1600" dirty="0">
                <a:latin typeface="Times New Roman" panose="02020603050405020304" pitchFamily="18" charset="0"/>
                <a:sym typeface="+mn-ea"/>
              </a:rPr>
              <a:t>In this model the strength limit      is not kept constant but is adjusted in such a way that the </a:t>
            </a:r>
            <a:r>
              <a:rPr sz="1600" b="1" dirty="0">
                <a:latin typeface="Times New Roman" panose="02020603050405020304" pitchFamily="18" charset="0"/>
                <a:sym typeface="+mn-ea"/>
              </a:rPr>
              <a:t>fracture energy is preserved</a:t>
            </a: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Different methods have been suggested for computing the characteristic length.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current model, we assume that the characteristic length at a material point is equal to the square root of  the area associated with 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endParaRPr lang="zh-CN" altLang="en-US" sz="16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85" y="4029075"/>
            <a:ext cx="3544570" cy="203898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4665" y="4510405"/>
          <a:ext cx="879475" cy="56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" r:id="rId5" imgW="673100" imgH="431800" progId="Equation.KSEE3">
                  <p:embed/>
                </p:oleObj>
              </mc:Choice>
              <mc:Fallback>
                <p:oleObj r:id="rId5" imgW="673100" imgH="4318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4665" y="4510405"/>
                        <a:ext cx="879475" cy="563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785" y="4017010"/>
            <a:ext cx="3678555" cy="206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68470" y="6255385"/>
            <a:ext cx="4774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Lapczyk I, Hurtado J A. Progressive damage modeling in fiber-reinforced materials[J]. Composites Part A Applied Science &amp; Manufacturing, 2007, 38(11):2333-2341.</a:t>
            </a:r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—c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haracteristic length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73730" y="3446145"/>
          <a:ext cx="309880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" r:id="rId8" imgW="190500" imgH="241300" progId="Equation.KSEE3">
                  <p:embed/>
                </p:oleObj>
              </mc:Choice>
              <mc:Fallback>
                <p:oleObj r:id="rId8" imgW="190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3730" y="3446145"/>
                        <a:ext cx="309880" cy="39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8285" y="1255395"/>
            <a:ext cx="2438400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015" y="2893060"/>
            <a:ext cx="269494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" y="1216660"/>
            <a:ext cx="9105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>
                <a:latin typeface="Times New Roman" panose="02020603050405020304" pitchFamily="18" charset="0"/>
              </a:rPr>
              <a:t>To</a:t>
            </a:r>
            <a:r>
              <a:rPr sz="1600" b="1" dirty="0">
                <a:latin typeface="Times New Roman" panose="02020603050405020304" pitchFamily="18" charset="0"/>
              </a:rPr>
              <a:t> improve convergence</a:t>
            </a:r>
            <a:r>
              <a:rPr sz="1600" dirty="0">
                <a:latin typeface="Times New Roman" panose="02020603050405020304" pitchFamily="18" charset="0"/>
              </a:rPr>
              <a:t>, a technique based on viscous regularization (a generalization of the </a:t>
            </a:r>
            <a:r>
              <a:rPr sz="1600" dirty="0" err="1">
                <a:latin typeface="Times New Roman" panose="02020603050405020304" pitchFamily="18" charset="0"/>
              </a:rPr>
              <a:t>DuvautLions</a:t>
            </a:r>
            <a:endParaRPr sz="1600" dirty="0">
              <a:latin typeface="Times New Roman" panose="02020603050405020304" pitchFamily="18" charset="0"/>
            </a:endParaRPr>
          </a:p>
          <a:p>
            <a:r>
              <a:rPr sz="1600" dirty="0">
                <a:latin typeface="Times New Roman" panose="02020603050405020304" pitchFamily="18" charset="0"/>
              </a:rPr>
              <a:t>regularization) of the damage variables is implemented in the user subroutine.</a:t>
            </a:r>
            <a:r>
              <a:rPr sz="1600" b="1" dirty="0">
                <a:latin typeface="Times New Roman" panose="02020603050405020304" pitchFamily="18" charset="0"/>
              </a:rPr>
              <a:t> In this technique we do not use the damage variables calculated from the aforementioned damage evolution equations directly; instead, the damage variables are “regularized” via the following equations: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49065" y="2265045"/>
          <a:ext cx="1317625" cy="106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" r:id="rId4" imgW="1066800" imgH="862965" progId="Equation.KSEE3">
                  <p:embed/>
                </p:oleObj>
              </mc:Choice>
              <mc:Fallback>
                <p:oleObj r:id="rId4" imgW="1066800" imgH="8629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065" y="2265045"/>
                        <a:ext cx="1317625" cy="106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-680085" y="30956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     </a:t>
            </a:r>
            <a:r>
              <a:rPr lang="zh-CN" altLang="en-US" sz="1400"/>
              <a:t>the above equations are discretized in follows:</a:t>
            </a:r>
            <a:endParaRPr lang="zh-CN" altLang="en-US" sz="2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965" y="3591560"/>
            <a:ext cx="3641725" cy="482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25" y="3556000"/>
            <a:ext cx="3660140" cy="5181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1860" y="4452620"/>
            <a:ext cx="1856740" cy="54673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45" y="4145915"/>
            <a:ext cx="5153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From the above expressions it can be seen that</a:t>
            </a:r>
            <a:r>
              <a:rPr lang="en-US" altLang="zh-CN" sz="1400"/>
              <a:t>: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2660" y="5415280"/>
            <a:ext cx="4838700" cy="5124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45" y="5051425"/>
            <a:ext cx="6699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Therefore, the Jacobian matrix can be further formulated as follows: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1285" y="6028690"/>
            <a:ext cx="8692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/>
              <a:t>Care must be exercised to choose an appropriate value for since a large value of viscosity might cause a noticeable delay in the degradation of the stiffness.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209290" y="6550660"/>
            <a:ext cx="620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Abaqus Example Problem Manual:</a:t>
            </a:r>
            <a:r>
              <a:rPr lang="zh-CN" altLang="en-US" sz="1400">
                <a:latin typeface="Times New Roman" panose="02020603050405020304" pitchFamily="18" charset="0"/>
              </a:rPr>
              <a:t>Failure of blunt notched fiber metal laminates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图片 10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90" y="1623695"/>
            <a:ext cx="4750435" cy="1384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0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3450590"/>
            <a:ext cx="4675188" cy="1357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10244"/>
          <p:cNvSpPr txBox="1"/>
          <p:nvPr/>
        </p:nvSpPr>
        <p:spPr>
          <a:xfrm>
            <a:off x="159385" y="4928870"/>
            <a:ext cx="49225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Net blunt notch strength (MPa) for different values of the viscosity parameter in fiber direction(using built-in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fiber reinforced material damage model, viscosity in the matrix direction =0.005).</a:t>
            </a:r>
          </a:p>
        </p:txBody>
      </p:sp>
      <p:pic>
        <p:nvPicPr>
          <p:cNvPr id="10246" name="图片 102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" y="1506220"/>
            <a:ext cx="4180205" cy="1620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465" y="3311525"/>
            <a:ext cx="4281805" cy="3058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285" y="11379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Numerical example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307715" y="6392545"/>
            <a:ext cx="6483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/>
          <p:nvPr/>
        </p:nvSpPr>
        <p:spPr>
          <a:xfrm>
            <a:off x="1214438" y="2034223"/>
            <a:ext cx="76025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Prediction of size effects in notched laminates using continuum damage mechanics，P.P. Camanho a,*, P. Maimı´ b, C.G. Da´vila </a:t>
            </a:r>
            <a:r>
              <a:rPr lang="en-US" altLang="zh-CN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,Composites Science and Technology 67 (2007) 2715–2727</a:t>
            </a:r>
          </a:p>
        </p:txBody>
      </p:sp>
      <p:pic>
        <p:nvPicPr>
          <p:cNvPr id="7170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2798763"/>
            <a:ext cx="5573713" cy="295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3"/>
          <p:cNvSpPr txBox="1"/>
          <p:nvPr/>
        </p:nvSpPr>
        <p:spPr>
          <a:xfrm>
            <a:off x="191770" y="1249045"/>
            <a:ext cx="87598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The use of an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implicit dynamic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finite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 element model enables the prediction of the load drop that occurs when the specimens fail catastrophically.</a:t>
            </a:r>
          </a:p>
        </p:txBody>
      </p:sp>
      <p:sp>
        <p:nvSpPr>
          <p:cNvPr id="7172" name="文本框 4"/>
          <p:cNvSpPr txBox="1"/>
          <p:nvPr/>
        </p:nvSpPr>
        <p:spPr>
          <a:xfrm>
            <a:off x="1097280" y="5755005"/>
            <a:ext cx="4930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8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 analysis VS static analysis</a:t>
            </a:r>
          </a:p>
        </p:txBody>
      </p:sp>
      <p:sp>
        <p:nvSpPr>
          <p:cNvPr id="7173" name="文本框 5"/>
          <p:cNvSpPr txBox="1"/>
          <p:nvPr/>
        </p:nvSpPr>
        <p:spPr>
          <a:xfrm>
            <a:off x="6133465" y="3206115"/>
            <a:ext cx="286004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此处分析步的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time period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设为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，时间长度越大，越接近脆性。</a:t>
            </a:r>
          </a:p>
          <a:p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将密度设为小值，保持不受惯性力的影响</a:t>
            </a:r>
          </a:p>
        </p:txBody>
      </p:sp>
      <p:sp>
        <p:nvSpPr>
          <p:cNvPr id="8" name="矩形 7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 smtClean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 descr="C:\Users\dell\Desktop\UMAThashinlinear4\abaqus_result\材料参数2\80_I_hashin\0\lin-without SNL\Xt1062-S60-G0.5&amp;60-Dens1-Depth1.58\m_fail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91" y="1555894"/>
            <a:ext cx="1975285" cy="166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6" y="1564558"/>
            <a:ext cx="1860247" cy="16484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77" y="1555895"/>
            <a:ext cx="1913147" cy="16929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273" y="1492798"/>
            <a:ext cx="6555959" cy="222423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" y="4005064"/>
            <a:ext cx="1952287" cy="1728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91" y="4005064"/>
            <a:ext cx="1975285" cy="1748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005064"/>
            <a:ext cx="1938161" cy="172819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19960" y="3301656"/>
            <a:ext cx="235204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 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118000" y="3920207"/>
            <a:ext cx="6555959" cy="238911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7744" y="5828119"/>
            <a:ext cx="230378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95" y="4617085"/>
            <a:ext cx="1751330" cy="129921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10"/>
          <a:stretch>
            <a:fillRect/>
          </a:stretch>
        </p:blipFill>
        <p:spPr>
          <a:xfrm>
            <a:off x="7046595" y="3070860"/>
            <a:ext cx="1668780" cy="1354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6595" y="1654175"/>
            <a:ext cx="1818640" cy="1224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39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8861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175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49707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2195830" y="1485265"/>
            <a:ext cx="0" cy="53295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" y="1492885"/>
            <a:ext cx="2996565" cy="243586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220980" y="4509120"/>
          <a:ext cx="813371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00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linear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32%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exponential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113.46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45%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91.36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70.77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102%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1615" y="5937250"/>
            <a:ext cx="7640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zh-CN" altLang="en-US" sz="1400" dirty="0" smtClean="0">
                <a:latin typeface="+mn-ea"/>
                <a:ea typeface="+mn-ea"/>
              </a:rPr>
              <a:t>铺层的脆性破坏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en-US" altLang="zh-CN" sz="1400" dirty="0" err="1">
                <a:latin typeface="+mn-ea"/>
                <a:ea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以及</a:t>
            </a:r>
            <a:r>
              <a:rPr lang="en-US" altLang="zh-CN" sz="1400" dirty="0" err="1">
                <a:latin typeface="+mn-ea"/>
                <a:ea typeface="+mn-ea"/>
              </a:rPr>
              <a:t>exppnential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对载荷以及损伤演化的影响不太大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3</a:t>
            </a:r>
            <a:r>
              <a:rPr lang="zh-CN" altLang="en-US" sz="1400" dirty="0">
                <a:latin typeface="+mn-ea"/>
                <a:ea typeface="+mn-ea"/>
              </a:rPr>
              <a:t>、极限载荷的误差较大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4" y="1348433"/>
            <a:ext cx="3447087" cy="2531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59632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5664556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121410"/>
            <a:ext cx="7729855" cy="5662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</a:rPr>
              <a:t>Numerical </a:t>
            </a:r>
            <a:r>
              <a:rPr lang="en-US" altLang="zh-CN" sz="2400" b="1">
                <a:latin typeface="Times New Roman" panose="02020603050405020304" pitchFamily="18" charset="0"/>
              </a:rPr>
              <a:t>M</a:t>
            </a:r>
            <a:r>
              <a:rPr lang="zh-CN" altLang="en-US" sz="2400" b="1">
                <a:latin typeface="Times New Roman" panose="02020603050405020304" pitchFamily="18" charset="0"/>
              </a:rPr>
              <a:t>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Hashin Criteria &amp; Continumm Damage Model(CDM)</a:t>
            </a: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Ply-discount Method VS CDM</a:t>
            </a: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Degeneration Model(linear vs exponential)</a:t>
            </a: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Shear Nonlinearity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in-situ strength effect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Abaqus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imulation</a:t>
            </a:r>
          </a:p>
          <a:p>
            <a:pPr lvl="2" indent="0"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Modeling Technique</a:t>
            </a: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UMAT subroutine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haracteristic </a:t>
            </a: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ength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implicit dynamic 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Results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&amp; Conclusions</a:t>
            </a:r>
            <a:endParaRPr lang="zh-CN" altLang="en-US" sz="2400" b="1">
              <a:latin typeface="Times New Roman" panose="02020603050405020304" pitchFamily="18" charset="0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zh-CN" altLang="en-US">
                <a:sym typeface="+mn-ea"/>
              </a:rPr>
              <a:t> </a:t>
            </a:r>
            <a:r>
              <a:rPr lang="zh-CN" altLang="en-US"/>
              <a:t>	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368300" y="4719320"/>
          <a:ext cx="8242300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85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Xt=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1518.49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31.8%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Xt=970.98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dirty="0" smtClean="0">
                          <a:effectLst/>
                          <a:sym typeface="+mn-ea"/>
                        </a:rPr>
                        <a:t>7</a:t>
                      </a:r>
                      <a:r>
                        <a:rPr lang="en-US" altLang="zh-CN" sz="1100" dirty="0" smtClean="0">
                          <a:effectLst/>
                          <a:sym typeface="+mn-ea"/>
                        </a:rPr>
                        <a:t>8.74</a:t>
                      </a:r>
                      <a:endParaRPr lang="en-US" altLang="zh-CN" sz="11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0.7%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>
                          <a:effectLst/>
                          <a:sym typeface="+mn-ea"/>
                        </a:rPr>
                        <a:t>61.55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 11.7%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47.79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36.5%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-1"/>
          <p:cNvGraphicFramePr/>
          <p:nvPr/>
        </p:nvGraphicFramePr>
        <p:xfrm>
          <a:off x="1077787" y="1520252"/>
          <a:ext cx="6650053" cy="1209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540"/>
                <a:gridCol w="704123"/>
                <a:gridCol w="704123"/>
                <a:gridCol w="704123"/>
                <a:gridCol w="860595"/>
                <a:gridCol w="2503549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</a:t>
                      </a: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纤维拉伸强度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Mpa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第一组实验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23263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21804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20474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21847/(15*1.5)=</a:t>
                      </a:r>
                      <a:r>
                        <a:rPr lang="en-US" altLang="zh-CN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970.98 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第二组实验</a:t>
                      </a:r>
                      <a:endParaRPr lang="en-US" altLang="zh-CN" sz="1400" b="0" dirty="0" smtClean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47480.5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43915.5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45268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45554.67/(20*1.5)=1518.49</a:t>
                      </a:r>
                      <a:endParaRPr lang="en-US" altLang="zh-CN" sz="1400" b="0" strike="sngStrik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72000"/>
            <a:ext cx="1641834" cy="1458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11" y="2874133"/>
            <a:ext cx="1635577" cy="1451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3" y="2876772"/>
            <a:ext cx="1630311" cy="1449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8485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9866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r>
              <a:rPr lang="en-US" altLang="zh-CN" sz="1200" dirty="0" smtClean="0"/>
              <a:t>0mm</a:t>
            </a:r>
            <a:endParaRPr lang="en-US" altLang="zh-CN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48472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100mm</a:t>
            </a:r>
            <a:endParaRPr lang="en-US" altLang="zh-CN" sz="1200" dirty="0"/>
          </a:p>
        </p:txBody>
      </p:sp>
      <p:sp>
        <p:nvSpPr>
          <p:cNvPr id="13" name="矩形 12"/>
          <p:cNvSpPr/>
          <p:nvPr/>
        </p:nvSpPr>
        <p:spPr>
          <a:xfrm>
            <a:off x="801889" y="2748963"/>
            <a:ext cx="7658543" cy="183216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750" y="348037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Xt</a:t>
            </a:r>
            <a:r>
              <a:rPr lang="en-US" altLang="zh-CN" b="1" dirty="0" smtClean="0"/>
              <a:t>=970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11727" y="6157992"/>
            <a:ext cx="823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将</a:t>
            </a:r>
            <a:r>
              <a:rPr lang="en-US" altLang="zh-CN" sz="1400" dirty="0" err="1" smtClean="0"/>
              <a:t>Xt</a:t>
            </a:r>
            <a:r>
              <a:rPr lang="zh-CN" altLang="en-US" sz="1400" dirty="0" smtClean="0"/>
              <a:t>由</a:t>
            </a:r>
            <a:r>
              <a:rPr lang="en-US" altLang="zh-CN" sz="1400" dirty="0" smtClean="0"/>
              <a:t>1441.6</a:t>
            </a:r>
            <a:r>
              <a:rPr lang="zh-CN" altLang="en-US" sz="1400" dirty="0" smtClean="0"/>
              <a:t>改为</a:t>
            </a:r>
            <a:r>
              <a:rPr lang="en-US" altLang="zh-CN" sz="1400" dirty="0" smtClean="0"/>
              <a:t>970.98</a:t>
            </a:r>
            <a:r>
              <a:rPr lang="zh-CN" altLang="en-US" sz="1400" dirty="0" smtClean="0"/>
              <a:t>后，极限载荷更加精确，由此也可以看出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1400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sz="14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400" dirty="0" smtClean="0"/>
              <a:t>的强度主要由纤维拉伸强度决定</a:t>
            </a:r>
            <a:endParaRPr lang="en-US" altLang="zh-CN" sz="1400" kern="100" baseline="-250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With smaller Xt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pic>
        <p:nvPicPr>
          <p:cNvPr id="6" name="图片 5" descr="0ply_f-failure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" y="1943100"/>
            <a:ext cx="1364615" cy="1202690"/>
          </a:xfrm>
          <a:prstGeom prst="rect">
            <a:avLst/>
          </a:prstGeom>
        </p:spPr>
      </p:pic>
      <p:pic>
        <p:nvPicPr>
          <p:cNvPr id="7" name="图片 6" descr="0ply_m-failur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745" y="1942465"/>
            <a:ext cx="1360170" cy="1210945"/>
          </a:xfrm>
          <a:prstGeom prst="rect">
            <a:avLst/>
          </a:prstGeom>
        </p:spPr>
      </p:pic>
      <p:pic>
        <p:nvPicPr>
          <p:cNvPr id="10" name="图片 9" descr="90ply_f-failur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930" y="1942465"/>
            <a:ext cx="1358900" cy="1202690"/>
          </a:xfrm>
          <a:prstGeom prst="rect">
            <a:avLst/>
          </a:prstGeom>
        </p:spPr>
      </p:pic>
      <p:pic>
        <p:nvPicPr>
          <p:cNvPr id="11" name="图片 10" descr="90ply_m-failure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1830" y="1950720"/>
            <a:ext cx="1359535" cy="1202690"/>
          </a:xfrm>
          <a:prstGeom prst="rect">
            <a:avLst/>
          </a:prstGeom>
        </p:spPr>
      </p:pic>
      <p:pic>
        <p:nvPicPr>
          <p:cNvPr id="12" name="图片 11" descr="90ply_m-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0" y="3478530"/>
            <a:ext cx="1396365" cy="1238885"/>
          </a:xfrm>
          <a:prstGeom prst="rect">
            <a:avLst/>
          </a:prstGeom>
        </p:spPr>
      </p:pic>
      <p:pic>
        <p:nvPicPr>
          <p:cNvPr id="13" name="图片 12" descr="0ply_f-failur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" y="3478530"/>
            <a:ext cx="1364615" cy="1207770"/>
          </a:xfrm>
          <a:prstGeom prst="rect">
            <a:avLst/>
          </a:prstGeom>
        </p:spPr>
      </p:pic>
      <p:pic>
        <p:nvPicPr>
          <p:cNvPr id="14" name="图片 13" descr="0ply_m-failure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5745" y="3478530"/>
            <a:ext cx="1361440" cy="1207770"/>
          </a:xfrm>
          <a:prstGeom prst="rect">
            <a:avLst/>
          </a:prstGeom>
        </p:spPr>
      </p:pic>
      <p:pic>
        <p:nvPicPr>
          <p:cNvPr id="16" name="图片 15" descr="90ply_f-failur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7685" y="3478530"/>
            <a:ext cx="1413510" cy="1238250"/>
          </a:xfrm>
          <a:prstGeom prst="rect">
            <a:avLst/>
          </a:prstGeom>
        </p:spPr>
      </p:pic>
      <p:pic>
        <p:nvPicPr>
          <p:cNvPr id="17" name="图片 16" descr="90ply-f_failur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7685" y="4947285"/>
            <a:ext cx="1408430" cy="1250315"/>
          </a:xfrm>
          <a:prstGeom prst="rect">
            <a:avLst/>
          </a:prstGeom>
        </p:spPr>
      </p:pic>
      <p:pic>
        <p:nvPicPr>
          <p:cNvPr id="18" name="图片 17" descr="90ply-m_failure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1830" y="4947285"/>
            <a:ext cx="1396365" cy="1249045"/>
          </a:xfrm>
          <a:prstGeom prst="rect">
            <a:avLst/>
          </a:prstGeom>
        </p:spPr>
      </p:pic>
      <p:pic>
        <p:nvPicPr>
          <p:cNvPr id="19" name="图片 18" descr="0ply-f_failure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" y="4991735"/>
            <a:ext cx="1363980" cy="1204595"/>
          </a:xfrm>
          <a:prstGeom prst="rect">
            <a:avLst/>
          </a:prstGeom>
        </p:spPr>
      </p:pic>
      <p:pic>
        <p:nvPicPr>
          <p:cNvPr id="20" name="图片 19" descr="0ply-m_failure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5745" y="4991735"/>
            <a:ext cx="1360805" cy="120586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sz="2000" b="1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1912619"/>
            <a:ext cx="1455020" cy="128384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909280"/>
            <a:ext cx="1383748" cy="123168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6" y="1903731"/>
            <a:ext cx="1381434" cy="12242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63" y="1914095"/>
            <a:ext cx="1402498" cy="1247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74" y="3405914"/>
            <a:ext cx="1448285" cy="12823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3413849"/>
            <a:ext cx="1430134" cy="126991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2" y="3409360"/>
            <a:ext cx="1437628" cy="12788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7" y="3430012"/>
            <a:ext cx="1397786" cy="123572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15" y="4975011"/>
            <a:ext cx="1385146" cy="122854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7" y="4950603"/>
            <a:ext cx="1459082" cy="130142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" y="4977763"/>
            <a:ext cx="1371910" cy="122578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4975011"/>
            <a:ext cx="1393566" cy="12381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755576" y="4568924"/>
          <a:ext cx="7100888" cy="116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100"/>
                <a:gridCol w="558800"/>
                <a:gridCol w="500063"/>
                <a:gridCol w="998537"/>
                <a:gridCol w="558800"/>
                <a:gridCol w="501650"/>
                <a:gridCol w="998538"/>
                <a:gridCol w="558800"/>
                <a:gridCol w="500062"/>
                <a:gridCol w="998538"/>
              </a:tblGrid>
              <a:tr h="29210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2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52.67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11.2%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43.83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34.56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56.72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4.4%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48.17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2.1%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34.59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23528" y="5906770"/>
            <a:ext cx="8529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400" dirty="0" smtClean="0">
                <a:latin typeface="+mn-ea"/>
                <a:ea typeface="+mn-ea"/>
              </a:rPr>
              <a:t>板</a:t>
            </a:r>
            <a:r>
              <a:rPr lang="zh-CN" altLang="en-US" sz="1400" dirty="0">
                <a:latin typeface="+mn-ea"/>
                <a:ea typeface="+mn-ea"/>
              </a:rPr>
              <a:t>的脆性断裂，</a:t>
            </a:r>
          </a:p>
          <a:p>
            <a:r>
              <a:rPr lang="en-US" altLang="zh-CN" sz="1400" dirty="0" smtClean="0">
                <a:latin typeface="+mn-ea"/>
                <a:ea typeface="+mn-ea"/>
              </a:rPr>
              <a:t>3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模型对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14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</a:rPr>
              <a:t>比</a:t>
            </a:r>
            <a:r>
              <a:rPr lang="en-US" altLang="zh-CN" sz="14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计算</a:t>
            </a:r>
            <a:r>
              <a:rPr lang="zh-CN" altLang="en-US" sz="1400" dirty="0" smtClean="0">
                <a:latin typeface="+mn-ea"/>
              </a:rPr>
              <a:t>极限载荷的</a:t>
            </a:r>
            <a:r>
              <a:rPr lang="zh-CN" altLang="en-US" sz="1400" dirty="0" smtClean="0">
                <a:latin typeface="+mn-ea"/>
                <a:ea typeface="+mn-ea"/>
              </a:rPr>
              <a:t>误差更小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15" y="1678940"/>
            <a:ext cx="4134485" cy="2153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" y="1471295"/>
            <a:ext cx="4497705" cy="2425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474897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023331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912641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61653" y="342420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61653" y="5154652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34928" y="1486535"/>
            <a:ext cx="2486377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70530" y="1484784"/>
            <a:ext cx="43377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1735039"/>
            <a:ext cx="2143760" cy="1441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41" y="5387340"/>
            <a:ext cx="2074124" cy="138785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6367464" y="3605625"/>
            <a:ext cx="1726246" cy="1444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0733"/>
            <a:ext cx="1715472" cy="152218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43853"/>
            <a:ext cx="1715472" cy="1526266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" y="5241725"/>
            <a:ext cx="1723960" cy="153346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63159"/>
            <a:ext cx="1726978" cy="15220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248504"/>
            <a:ext cx="1722141" cy="151990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1849651"/>
            <a:ext cx="1729464" cy="1533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213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84" y="1591754"/>
            <a:ext cx="4118565" cy="2017413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019175" y="4363333"/>
          <a:ext cx="7105953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735"/>
                <a:gridCol w="559635"/>
                <a:gridCol w="500559"/>
                <a:gridCol w="999212"/>
                <a:gridCol w="559635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 dirty="0">
                          <a:effectLst/>
                        </a:rPr>
                        <a:t>孔径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Linear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21.41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28.72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25.5%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17.03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23.79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28.4%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12.75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17.60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27.6%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Exponential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27.34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4.8%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21.73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8.7%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16.09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8.6%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67360" y="5731510"/>
            <a:ext cx="8367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演化的影响不太大，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极限载荷：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比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误差更小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4</a:t>
            </a:r>
            <a:r>
              <a:rPr lang="zh-CN" altLang="en-US" sz="1400" dirty="0" smtClean="0">
                <a:latin typeface="+mn-ea"/>
                <a:ea typeface="+mn-ea"/>
              </a:rPr>
              <a:t>、位移载荷曲线的形状和实验相差大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2" y="1520360"/>
            <a:ext cx="4487320" cy="21938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</a:p>
        </p:txBody>
      </p:sp>
      <p:sp>
        <p:nvSpPr>
          <p:cNvPr id="2" name="矩形 1"/>
          <p:cNvSpPr/>
          <p:nvPr/>
        </p:nvSpPr>
        <p:spPr>
          <a:xfrm>
            <a:off x="1618407" y="3717791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6166841" y="3689418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95" y="3238500"/>
            <a:ext cx="5654040" cy="295084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93750" y="2079625"/>
          <a:ext cx="2008505" cy="69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r:id="rId5" imgW="1320165" imgH="457200" progId="Equation.KSEE3">
                  <p:embed/>
                </p:oleObj>
              </mc:Choice>
              <mc:Fallback>
                <p:oleObj r:id="rId5" imgW="13201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3750" y="2079625"/>
                        <a:ext cx="2008505" cy="695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4480" y="1496060"/>
            <a:ext cx="844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98620" y="2185670"/>
          <a:ext cx="2639695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r:id="rId7" imgW="1714500" imgH="444500" progId="Equation.KSEE3">
                  <p:embed/>
                </p:oleObj>
              </mc:Choice>
              <mc:Fallback>
                <p:oleObj r:id="rId7" imgW="1714500" imgH="444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8620" y="2185670"/>
                        <a:ext cx="2639695" cy="68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57225" y="287020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 is a parameter define the shape of the nonlinear stress-strain relationship.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4350" y="618998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displacement-load curve is closer to the experiment when N equals to 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3116580"/>
            <a:ext cx="4352925" cy="2354580"/>
          </a:xfrm>
          <a:prstGeom prst="rect">
            <a:avLst/>
          </a:prstGeom>
        </p:spPr>
      </p:pic>
      <p:pic>
        <p:nvPicPr>
          <p:cNvPr id="15" name="图片 14" descr="m_failure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1473200"/>
            <a:ext cx="1351280" cy="1191260"/>
          </a:xfrm>
          <a:prstGeom prst="rect">
            <a:avLst/>
          </a:prstGeom>
        </p:spPr>
      </p:pic>
      <p:pic>
        <p:nvPicPr>
          <p:cNvPr id="16" name="图片 15" descr="m-failure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05" y="1491615"/>
            <a:ext cx="1327785" cy="117221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469890" y="1473200"/>
            <a:ext cx="1392555" cy="11652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90871" y="2665798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cs typeface="Times New Roman" panose="02020603050405020304" pitchFamily="18" charset="0"/>
                <a:sym typeface="+mn-ea"/>
              </a:rPr>
              <a:t>Experiment</a:t>
            </a:r>
          </a:p>
        </p:txBody>
      </p:sp>
      <p:sp>
        <p:nvSpPr>
          <p:cNvPr id="5" name="矩形 4"/>
          <p:cNvSpPr/>
          <p:nvPr/>
        </p:nvSpPr>
        <p:spPr>
          <a:xfrm>
            <a:off x="3064231" y="2724853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N=2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51815" y="2696845"/>
            <a:ext cx="1901825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No </a:t>
            </a:r>
            <a:r>
              <a:rPr lang="en-US" altLang="zh-CN" sz="1200">
                <a:sym typeface="+mn-ea"/>
              </a:rPr>
              <a:t>Shear Nonlinearity</a:t>
            </a:r>
            <a:endParaRPr lang="en-US" altLang="zh-CN" sz="1200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0375" y="3753485"/>
            <a:ext cx="2529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Problem:The load of the curve doesn't drop in the simulation result.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11150" y="5583803"/>
          <a:ext cx="8409608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390"/>
                <a:gridCol w="559635"/>
                <a:gridCol w="500559"/>
                <a:gridCol w="998855"/>
                <a:gridCol w="559992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>
                          <a:effectLst/>
                        </a:rPr>
                        <a:t>孔径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shear nonlinearity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27.34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28.72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4.8%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21.73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23.79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8.7%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16.09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17.60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ea"/>
                          <a:sym typeface="+mn-ea"/>
                        </a:rPr>
                        <a:t>8.6%</a:t>
                      </a:r>
                      <a:endParaRPr lang="en-US" sz="1200" dirty="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Shear nonlinearity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26.81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6.7%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21.39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10.1%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16.0</a:t>
                      </a: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9.0%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05" y="404495"/>
            <a:ext cx="454977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 smtClean="0"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en-US" altLang="zh-CN" sz="2800">
                <a:sym typeface="+mn-ea"/>
              </a:rPr>
              <a:t> </a:t>
            </a: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694690" y="3350895"/>
          <a:ext cx="76679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740"/>
                <a:gridCol w="1702951"/>
                <a:gridCol w="1426941"/>
                <a:gridCol w="1538605"/>
                <a:gridCol w="1341715"/>
              </a:tblGrid>
              <a:tr h="73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           </a:t>
                      </a:r>
                      <a:r>
                        <a:rPr lang="zh-CN" altLang="en-US" sz="1400" dirty="0"/>
                        <a:t>材料参数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400" dirty="0"/>
                        <a:t>铺层</a:t>
                      </a:r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纤维拉伸强度</a:t>
                      </a:r>
                      <a:r>
                        <a:rPr lang="en-US" altLang="zh-CN" sz="1400" dirty="0" err="1"/>
                        <a:t>Xt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剪切强度</a:t>
                      </a:r>
                      <a:r>
                        <a:rPr lang="en-US" altLang="zh-CN" sz="1400" dirty="0" err="1"/>
                        <a:t>Sxy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基体拉伸强度</a:t>
                      </a:r>
                      <a:r>
                        <a:rPr lang="en-US" altLang="zh-CN" sz="1400" dirty="0" err="1" smtClean="0"/>
                        <a:t>Yt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基体断裂能</a:t>
                      </a:r>
                      <a:r>
                        <a:rPr lang="en-US" altLang="zh-CN" sz="1400"/>
                        <a:t>Gm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 smtClean="0">
                          <a:sym typeface="+mn-ea"/>
                        </a:rPr>
                        <a:t>970</a:t>
                      </a:r>
                      <a:endParaRPr lang="en-US" altLang="zh-C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36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0.5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/90]</a:t>
                      </a:r>
                      <a:r>
                        <a:rPr lang="en-US" sz="1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  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     </a:t>
                      </a:r>
                      <a:r>
                        <a:rPr lang="en-US" altLang="zh-CN" sz="1400" dirty="0" smtClean="0"/>
                        <a:t>2.5</a:t>
                      </a:r>
                      <a:endParaRPr lang="en-US" altLang="zh-CN" sz="1400" dirty="0"/>
                    </a:p>
                  </a:txBody>
                  <a:tcPr/>
                </a:tc>
              </a:tr>
              <a:tr h="248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±45]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endParaRPr lang="en-US" altLang="en-US" sz="1400" kern="100" baseline="-25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/>
                        <a:t>         </a:t>
                      </a:r>
                      <a:r>
                        <a:rPr lang="en-US" altLang="zh-CN" sz="1400" smtClean="0"/>
                        <a:t>2.5</a:t>
                      </a:r>
                      <a:endParaRPr lang="en-US" altLang="zh-CN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8900" y="1313815"/>
          <a:ext cx="1965960" cy="137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r:id="rId4" imgW="1270000" imgH="889000" progId="Equation.KSEE3">
                  <p:embed/>
                </p:oleObj>
              </mc:Choice>
              <mc:Fallback>
                <p:oleObj r:id="rId4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1313815"/>
                        <a:ext cx="1965960" cy="137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80485" y="1322070"/>
          <a:ext cx="362966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r:id="rId6" imgW="2705100" imgH="965200" progId="Equation.KSEE3">
                  <p:embed/>
                </p:oleObj>
              </mc:Choice>
              <mc:Fallback>
                <p:oleObj r:id="rId6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0485" y="1322070"/>
                        <a:ext cx="3629660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0070" y="2867025"/>
            <a:ext cx="683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let A</a:t>
            </a:r>
            <a:r>
              <a:rPr lang="zh-CN" altLang="en-US" sz="1400"/>
              <a:t>、</a:t>
            </a:r>
            <a:r>
              <a:rPr lang="en-US" altLang="zh-CN" sz="1400"/>
              <a:t>B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D=1,we can obtain:</a:t>
            </a:r>
            <a:endParaRPr lang="zh-CN" altLang="en-US" sz="1400"/>
          </a:p>
        </p:txBody>
      </p:sp>
      <p:pic>
        <p:nvPicPr>
          <p:cNvPr id="1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4733290" y="5230495"/>
            <a:ext cx="1309370" cy="1229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6515100" y="5260975"/>
            <a:ext cx="1428750" cy="12306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2480" y="645795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 </a:t>
            </a:r>
            <a:r>
              <a:rPr lang="en-US" altLang="zh-CN" sz="1200">
                <a:sym typeface="+mn-ea"/>
              </a:rPr>
              <a:t>Sxy = 95;</a:t>
            </a:r>
            <a:r>
              <a:rPr lang="en-US" altLang="zh-CN" sz="1200"/>
              <a:t>Gm = 5                 </a:t>
            </a:r>
          </a:p>
        </p:txBody>
      </p:sp>
      <p:pic>
        <p:nvPicPr>
          <p:cNvPr id="20" name="图片 19" descr="m_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" y="5230495"/>
            <a:ext cx="1389380" cy="122745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60070" y="5193665"/>
            <a:ext cx="7936865" cy="157353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37500" y="5796280"/>
            <a:ext cx="673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None/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  </a:t>
            </a:r>
            <a:endParaRPr lang="zh-CN" altLang="en-US"/>
          </a:p>
        </p:txBody>
      </p:sp>
      <p:pic>
        <p:nvPicPr>
          <p:cNvPr id="24" name="图片 23"/>
          <p:cNvPicPr/>
          <p:nvPr/>
        </p:nvPicPr>
        <p:blipFill>
          <a:blip r:embed="rId11"/>
          <a:stretch>
            <a:fillRect/>
          </a:stretch>
        </p:blipFill>
        <p:spPr>
          <a:xfrm>
            <a:off x="2778125" y="5230495"/>
            <a:ext cx="1410335" cy="1228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4637405" y="6457950"/>
            <a:ext cx="1410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0.5</a:t>
            </a:r>
            <a:endParaRPr lang="zh-CN" altLang="en-US" sz="1200"/>
          </a:p>
        </p:txBody>
      </p:sp>
      <p:sp>
        <p:nvSpPr>
          <p:cNvPr id="26" name="文本框 25"/>
          <p:cNvSpPr txBox="1"/>
          <p:nvPr/>
        </p:nvSpPr>
        <p:spPr>
          <a:xfrm>
            <a:off x="2755265" y="6441440"/>
            <a:ext cx="1283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5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图片 399" descr="E:\Chen\work of PHD\Experiment\Strength\simulation results\80-convention shell-hashin\0-90\0层纤维失效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5154295"/>
            <a:ext cx="16992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图片 400" descr="E:\Chen\work of PHD\Experiment\Strength\simulation results\80-convention shell-hashin\0-90\90层基体失效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15" y="5154295"/>
            <a:ext cx="15341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图片 401" descr="E:\Chen\work of PHD\Experiment\Strength\simulation results\60-convention shell-hashin\45\45层基体失效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80" y="3355340"/>
            <a:ext cx="1656080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图片 402" descr="E:\Chen\work of PHD\Experiment\Strength\simulation results\60-convention shell-hashin\45\45层纤维失效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3355340"/>
            <a:ext cx="1828165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5" y="1583690"/>
            <a:ext cx="3496310" cy="1397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1215390"/>
            <a:ext cx="2360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923665" y="1133475"/>
            <a:ext cx="26670" cy="575183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6" name="文本框 5"/>
          <p:cNvSpPr txBox="1"/>
          <p:nvPr/>
        </p:nvSpPr>
        <p:spPr>
          <a:xfrm>
            <a:off x="4010025" y="1215390"/>
            <a:ext cx="1675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CDM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25" y="1605915"/>
            <a:ext cx="1552575" cy="1374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0" y="1605280"/>
            <a:ext cx="1551305" cy="1376045"/>
          </a:xfrm>
          <a:prstGeom prst="rect">
            <a:avLst/>
          </a:prstGeom>
        </p:spPr>
      </p:pic>
      <p:pic>
        <p:nvPicPr>
          <p:cNvPr id="12" name="图片 11" descr="m_failure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5490" y="3355340"/>
            <a:ext cx="1541780" cy="1372235"/>
          </a:xfrm>
          <a:prstGeom prst="rect">
            <a:avLst/>
          </a:prstGeom>
        </p:spPr>
      </p:pic>
      <p:pic>
        <p:nvPicPr>
          <p:cNvPr id="13" name="图片 12" descr="m_failur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3850" y="3355340"/>
            <a:ext cx="1550670" cy="1372870"/>
          </a:xfrm>
          <a:prstGeom prst="rect">
            <a:avLst/>
          </a:prstGeom>
        </p:spPr>
      </p:pic>
      <p:pic>
        <p:nvPicPr>
          <p:cNvPr id="15" name="图片 14" descr="90ply_m-failure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7410" y="5134610"/>
            <a:ext cx="1418590" cy="1258570"/>
          </a:xfrm>
          <a:prstGeom prst="rect">
            <a:avLst/>
          </a:prstGeom>
        </p:spPr>
      </p:pic>
      <p:pic>
        <p:nvPicPr>
          <p:cNvPr id="20" name="图片 19" descr="0ply_f-failure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6560" y="5118735"/>
            <a:ext cx="1457960" cy="12903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645" y="2093595"/>
            <a:ext cx="699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3645" y="5564505"/>
            <a:ext cx="1151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sz="20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73392" y="3842239"/>
            <a:ext cx="103784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[±45]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-61653" y="313718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/>
          <p:cNvCxnSpPr/>
          <p:nvPr/>
        </p:nvCxnSpPr>
        <p:spPr>
          <a:xfrm flipH="1">
            <a:off x="-61653" y="4931059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3</a:t>
            </a:fld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51520" y="5677624"/>
          <a:ext cx="8229601" cy="587504"/>
        </p:xfrm>
        <a:graphic>
          <a:graphicData uri="http://schemas.openxmlformats.org/drawingml/2006/table">
            <a:tbl>
              <a:tblPr firstRow="1" firstCol="1" bandRow="1"/>
              <a:tblGrid>
                <a:gridCol w="2164385"/>
                <a:gridCol w="1348008"/>
                <a:gridCol w="1343071"/>
                <a:gridCol w="1017179"/>
                <a:gridCol w="1181771"/>
                <a:gridCol w="1175187"/>
              </a:tblGrid>
              <a:tr h="343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Strength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600" i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(MPa)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764.3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38401" y="5373216"/>
            <a:ext cx="4017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2 Strength parameters of a single lamina</a:t>
            </a:r>
            <a:endParaRPr lang="en-US" altLang="zh-CN" sz="7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28464" y="4723750"/>
          <a:ext cx="8229600" cy="605155"/>
        </p:xfrm>
        <a:graphic>
          <a:graphicData uri="http://schemas.openxmlformats.org/drawingml/2006/table">
            <a:tbl>
              <a:tblPr firstRow="1" firstCol="1" bandRow="1"/>
              <a:tblGrid>
                <a:gridCol w="2146280"/>
                <a:gridCol w="1621231"/>
                <a:gridCol w="1622877"/>
                <a:gridCol w="1850014"/>
                <a:gridCol w="989198"/>
              </a:tblGrid>
              <a:tr h="361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ρ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kg/m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υ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57158" y="4342803"/>
            <a:ext cx="52229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1 Material properties of a single lamina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68552" y="1851303"/>
            <a:ext cx="3718248" cy="1198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Abaqus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Shell(SC8R)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criterion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4" y="1419134"/>
            <a:ext cx="4622578" cy="287396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8455" y="167005"/>
            <a:ext cx="372046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4968552" y="3396842"/>
            <a:ext cx="3168352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60mm, 80mm, 100mm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Layups: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[0˚/90˚]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[±45˚]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" y="4210685"/>
            <a:ext cx="3217545" cy="2358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90" y="4210685"/>
            <a:ext cx="3486785" cy="2553970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342390" y="1102360"/>
          <a:ext cx="7847330" cy="2357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850"/>
                <a:gridCol w="740410"/>
                <a:gridCol w="715645"/>
                <a:gridCol w="542925"/>
                <a:gridCol w="878840"/>
                <a:gridCol w="711200"/>
                <a:gridCol w="807085"/>
              </a:tblGrid>
              <a:tr h="2139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 Ultimate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 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597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ply-discount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19.9%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0.7%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11.7%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-34%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36.5%</a:t>
                      </a: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[0/90]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4.4%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2.1%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7.9%</a:t>
                      </a: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[±45]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6.7%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10.1%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9.0%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57885" y="3794125"/>
            <a:ext cx="127825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951345" y="3794125"/>
            <a:ext cx="118491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Experiment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045585" y="3794125"/>
            <a:ext cx="69659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CDM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5" y="4210685"/>
            <a:ext cx="2990850" cy="2636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6350" y="3387725"/>
            <a:ext cx="339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relative error comparision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39420" y="417195"/>
            <a:ext cx="6754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Conclusions</a:t>
            </a:r>
            <a:r>
              <a:rPr lang="zh-CN" altLang="en-US" sz="280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95" y="867410"/>
            <a:ext cx="4440555" cy="23399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4" name="TextBox 5"/>
          <p:cNvSpPr txBox="1"/>
          <p:nvPr/>
        </p:nvSpPr>
        <p:spPr>
          <a:xfrm>
            <a:off x="-45085" y="3122930"/>
            <a:ext cx="91719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Based on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simulation and experiments: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Failure onset is at the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stress concentration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area,u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ltimate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strength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is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effected by the design of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ply </a:t>
            </a:r>
            <a:r>
              <a:rPr lang="en-US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sequences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decreases with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cutout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ncrease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;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evolution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laminates doesn't affected by 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 cutout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,and the failure of each single layer always includes different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modes.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  <a:sym typeface="+mn-ea"/>
              </a:rPr>
              <a:t>3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 simulation using the</a:t>
            </a:r>
            <a:r>
              <a:rPr lang="en-US" sz="1400" dirty="0">
                <a:solidFill>
                  <a:srgbClr val="3A70C0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c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ontinuum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amage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odel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exhibit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brittle failure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the composite laminates as the experiment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shows, while the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ply discount method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can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only predict the ultimate strength of composite laminates;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  <a:sym typeface="+mn-ea"/>
              </a:rPr>
              <a:t>4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continuum damage model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preforms well for predicting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failure evolution behavior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of composite laminates with big cutouts;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5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exponential 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law performs better than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linear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law fro pridecting the ultimate strength in this simultion.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6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shear nonlinearity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must be considered for the </a:t>
            </a:r>
            <a:r>
              <a:rPr lang="en-US" altLang="zh-CN" sz="14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1400" kern="1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layup laminates to obtain the displacement-force curve.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7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in-situ effect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should be considered,the strength should be calculated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respectively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for each layup of the laminates.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8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UMAT subroutine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are more flexible and abundant than 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build-in model in ABAQUS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,it is convenient to apply other theory like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shear nonlinearity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in-situ effect.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9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finite element based failure model of composite laminates can be used in composite structures with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arbitrary configurations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under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complex stress states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to make up for the shortage of analytical failure analysis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9430" y="363855"/>
            <a:ext cx="37204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11505" y="158242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0000"/>
                </a:solidFill>
              </a:rPr>
              <a:t>stress concentration factor</a:t>
            </a:r>
            <a:endParaRPr lang="zh-CN" altLang="en-US" sz="2000" b="1" dirty="0" smtClean="0">
              <a:solidFill>
                <a:srgbClr val="000000"/>
              </a:solidFill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11505" y="2379980"/>
            <a:ext cx="76530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0000"/>
                </a:solidFill>
              </a:rPr>
              <a:t>bulking and failure(optimize and design for composite laminates)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11505" y="322961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000" b="1" smtClean="0">
                <a:solidFill>
                  <a:srgbClr val="000000"/>
                </a:solidFill>
              </a:rPr>
              <a:t>cohesive element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71495" y="1845945"/>
          <a:ext cx="2618740" cy="117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" r:id="rId4" imgW="2540000" imgH="1143000" progId="Equation.KSEE3">
                  <p:embed/>
                </p:oleObj>
              </mc:Choice>
              <mc:Fallback>
                <p:oleObj r:id="rId4" imgW="2540000" imgH="1143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1495" y="1845945"/>
                        <a:ext cx="2618740" cy="1178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0500" y="1395730"/>
            <a:ext cx="8981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To establish a constitutive law, it is possible to define a scalar function corresponding to the complementary free energy density in the material.The proposed definition for the ply complementary free energy density is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07030" y="3737610"/>
          <a:ext cx="2855595" cy="128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" r:id="rId6" imgW="3035300" imgH="1371600" progId="Equation.KSEE3">
                  <p:embed/>
                </p:oleObj>
              </mc:Choice>
              <mc:Fallback>
                <p:oleObj r:id="rId6" imgW="3035300" imgH="1371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030" y="3737610"/>
                        <a:ext cx="2855595" cy="128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22955" y="3248025"/>
          <a:ext cx="207835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" r:id="rId8" imgW="1841500" imgH="393700" progId="Equation.KSEE3">
                  <p:embed/>
                </p:oleObj>
              </mc:Choice>
              <mc:Fallback>
                <p:oleObj r:id="rId8" imgW="18415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2955" y="3248025"/>
                        <a:ext cx="207835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0975" y="3574415"/>
            <a:ext cx="374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Times New Roman" panose="02020603050405020304" pitchFamily="18" charset="0"/>
              </a:rPr>
              <a:t>The lamina compliance tensor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0500" y="2961005"/>
            <a:ext cx="8402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T</a:t>
            </a:r>
            <a:r>
              <a:rPr lang="zh-CN" altLang="en-US" sz="1400">
                <a:latin typeface="Times New Roman" panose="02020603050405020304" pitchFamily="18" charset="0"/>
              </a:rPr>
              <a:t>he strain tensor is equal to the derivative of the complementary free energy density with respect to the stress tensor: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0975" y="6407150"/>
            <a:ext cx="8545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P. Maimí, P.P. Camanho, J.A. Mayugo, et al. A continuum damage model for composite laminates: Part I – Constitutive model[J]. Mechanics of Materials, 2007, 39:897–908.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22975" y="2204720"/>
            <a:ext cx="2973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</a:rPr>
              <a:t>T</a:t>
            </a:r>
            <a:r>
              <a:rPr lang="zh-CN" altLang="zh-CN" sz="1200">
                <a:latin typeface="Times New Roman" panose="02020603050405020304" pitchFamily="18" charset="0"/>
              </a:rPr>
              <a:t>he damage variables as a measure of the effective surface density of the microdefects.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4225" y="5297170"/>
            <a:ext cx="4652645" cy="64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7655" y="6041390"/>
            <a:ext cx="712470" cy="268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2930" y="6080760"/>
            <a:ext cx="2087245" cy="1892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0975" y="4990465"/>
            <a:ext cx="3837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Inverse matrix </a:t>
            </a:r>
            <a:r>
              <a:rPr lang="en-US" altLang="zh-CN" sz="1400">
                <a:latin typeface="Times New Roman" panose="02020603050405020304" pitchFamily="18" charset="0"/>
              </a:rPr>
              <a:t>is the stiffness tensor: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0975" y="1120140"/>
            <a:ext cx="4520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 dirty="0" smtClean="0">
                <a:latin typeface="Times New Roman" panose="02020603050405020304" pitchFamily="18" charset="0"/>
                <a:sym typeface="+mn-ea"/>
              </a:rPr>
              <a:t>Constitutive damage model</a:t>
            </a:r>
            <a:r>
              <a:rPr lang="en-US" altLang="zh-CN" sz="1800" b="1" dirty="0" smtClean="0">
                <a:latin typeface="Times New Roman" panose="02020603050405020304" pitchFamily="18" charset="0"/>
                <a:sym typeface="+mn-ea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3910974" y="1484025"/>
            <a:ext cx="5197530" cy="5161131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251520" y="1484025"/>
            <a:ext cx="3636649" cy="3960440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灯片编号占位符 4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43" name="矩形 42"/>
          <p:cNvSpPr/>
          <p:nvPr/>
        </p:nvSpPr>
        <p:spPr>
          <a:xfrm>
            <a:off x="251520" y="1630016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9" y="2021821"/>
            <a:ext cx="3474506" cy="3206367"/>
          </a:xfrm>
          <a:prstGeom prst="rect">
            <a:avLst/>
          </a:prstGeom>
        </p:spPr>
      </p:pic>
      <p:pic>
        <p:nvPicPr>
          <p:cNvPr id="45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55" y="4704715"/>
            <a:ext cx="2700655" cy="1579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3992121" y="319165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534" y="3606443"/>
            <a:ext cx="1696720" cy="878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276" y="3570372"/>
            <a:ext cx="930275" cy="49466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22" y="4136903"/>
            <a:ext cx="1062152" cy="567817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20454" y="1618496"/>
            <a:ext cx="321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Continuum Damage Model: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245" y="2378075"/>
            <a:ext cx="5074285" cy="741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2121" y="1987064"/>
            <a:ext cx="22072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constitutive matrix:</a:t>
            </a:r>
            <a:endParaRPr lang="zh-CN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490" y="1183640"/>
            <a:ext cx="5349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800">
                <a:sym typeface="+mn-ea"/>
              </a:rPr>
              <a:t>Damage variables calculation</a:t>
            </a:r>
            <a:r>
              <a:rPr lang="zh-CN" altLang="en-US" sz="1800" b="1" dirty="0" smtClean="0">
                <a:sym typeface="+mn-ea"/>
              </a:rPr>
              <a:t>：</a:t>
            </a:r>
            <a:r>
              <a:rPr lang="en-US" altLang="zh-CN" sz="1800" b="1" dirty="0" smtClean="0">
                <a:sym typeface="+mn-ea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4756150" y="1456055"/>
            <a:ext cx="4152265" cy="32975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9050" y="2383790"/>
          <a:ext cx="2624455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" r:id="rId4" imgW="1905000" imgH="457200" progId="Equation.KSEE3">
                  <p:embed/>
                </p:oleObj>
              </mc:Choice>
              <mc:Fallback>
                <p:oleObj r:id="rId4" imgW="1905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9050" y="2383790"/>
                        <a:ext cx="2624455" cy="62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88890" y="3218180"/>
          <a:ext cx="3808095" cy="123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" r:id="rId6" imgW="2908300" imgH="939800" progId="Equation.KSEE3">
                  <p:embed/>
                </p:oleObj>
              </mc:Choice>
              <mc:Fallback>
                <p:oleObj r:id="rId6" imgW="29083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8890" y="3218180"/>
                        <a:ext cx="3808095" cy="1231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099050" y="1767205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damage variables: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85460" y="5523865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r:id="rId8" imgW="2311400" imgH="889000" progId="Equation.KSEE3">
                  <p:embed/>
                </p:oleObj>
              </mc:Choice>
              <mc:Fallback>
                <p:oleObj r:id="rId8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85460" y="5523865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56150" y="4965700"/>
            <a:ext cx="4152900" cy="170307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30165" y="5176520"/>
            <a:ext cx="207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Jaccobian matirx:</a:t>
            </a:r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" y="5033010"/>
            <a:ext cx="4537075" cy="15678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935" y="1704975"/>
            <a:ext cx="1894840" cy="108204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2895" y="1636395"/>
            <a:ext cx="1159510" cy="6940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2570" y="2330450"/>
            <a:ext cx="1280160" cy="6883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545" y="3254375"/>
            <a:ext cx="3987800" cy="15309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" y="1518920"/>
            <a:ext cx="4172585" cy="15303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Ply-discount Method VS CDM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34585" y="1212215"/>
            <a:ext cx="830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Ply-discount VS CDM 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17" name="表格 16"/>
          <p:cNvGraphicFramePr/>
          <p:nvPr/>
        </p:nvGraphicFramePr>
        <p:xfrm>
          <a:off x="5168900" y="1621790"/>
          <a:ext cx="3844925" cy="513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1958975"/>
              </a:tblGrid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sym typeface="+mn-ea"/>
                        </a:rPr>
                        <a:t>折减法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CDM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法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通过乘以折减系数使刚度矩阵退化，是一种半经验法</a:t>
                      </a:r>
                      <a:r>
                        <a:rPr lang="en-US" altLang="zh-CN" sz="1400" dirty="0">
                          <a:sym typeface="+mn-ea"/>
                        </a:rPr>
                        <a:t>(semiempirical )</a:t>
                      </a:r>
                      <a:r>
                        <a:rPr lang="zh-CN" altLang="en-US" sz="1400" dirty="0">
                          <a:sym typeface="+mn-ea"/>
                        </a:rPr>
                        <a:t>的探索模型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基于不可逆过程的热力学，将势能定义为损伤变量的函数，损伤变量定义了应力应变的关系，同时取决于能量耗散值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折减系数的不确定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所有使用参数均可测量得到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不能模拟层合板的准脆性失效</a:t>
                      </a:r>
                    </a:p>
                    <a:p>
                      <a:pPr algn="l">
                        <a:buNone/>
                      </a:pPr>
                      <a:endParaRPr lang="zh-CN" altLang="en-US" sz="1400" b="1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可以模拟材料的弹脆性行为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不能计算层合板的损伤演化过程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可以计算层合板的损伤演化过程</a:t>
                      </a: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USDFLD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UMAT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23622" y="1212434"/>
            <a:ext cx="205549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Stiffness reduction model: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70" y="3023870"/>
            <a:ext cx="49847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 smtClean="0"/>
              <a:t>Wang </a:t>
            </a:r>
            <a:r>
              <a:rPr lang="en-US" altLang="zh-CN" sz="1000" dirty="0" err="1" smtClean="0"/>
              <a:t>Danyong</a:t>
            </a:r>
            <a:r>
              <a:rPr lang="en-US" altLang="zh-CN" sz="1000" dirty="0" smtClean="0"/>
              <a:t>, Wen </a:t>
            </a:r>
            <a:r>
              <a:rPr lang="en-US" altLang="zh-CN" sz="1000" dirty="0" err="1" smtClean="0"/>
              <a:t>Weidong</a:t>
            </a:r>
            <a:r>
              <a:rPr lang="en-US" altLang="zh-CN" sz="1000" dirty="0" smtClean="0"/>
              <a:t>, Cui </a:t>
            </a:r>
            <a:r>
              <a:rPr lang="en-US" altLang="zh-CN" sz="1000" dirty="0" err="1" smtClean="0"/>
              <a:t>Haitao</a:t>
            </a:r>
            <a:r>
              <a:rPr lang="zh-CN" altLang="en-US" sz="1000" dirty="0" smtClean="0"/>
              <a:t>. </a:t>
            </a:r>
            <a:r>
              <a:rPr lang="en-US" altLang="zh-CN" sz="1000" dirty="0" smtClean="0"/>
              <a:t>Three-Dimensional progressive damage analysis of composite laminates containing a hole subjected to tensile loading. Chinese Journal of Theoretical and Applied Mechanics</a:t>
            </a:r>
            <a:r>
              <a:rPr lang="zh-CN" altLang="en-US" sz="1000" dirty="0" smtClean="0"/>
              <a:t>, 200</a:t>
            </a:r>
            <a:r>
              <a:rPr lang="en-US" altLang="zh-CN" sz="1000" dirty="0" smtClean="0"/>
              <a:t>5</a:t>
            </a:r>
            <a:r>
              <a:rPr lang="zh-CN" altLang="en-US" sz="1000" dirty="0" smtClean="0"/>
              <a:t>, 3</a:t>
            </a:r>
            <a:r>
              <a:rPr lang="en-US" altLang="zh-CN" sz="1000" dirty="0" smtClean="0"/>
              <a:t>7</a:t>
            </a:r>
            <a:r>
              <a:rPr lang="zh-CN" altLang="en-US" sz="1000" dirty="0" smtClean="0"/>
              <a:t>(</a:t>
            </a:r>
            <a:r>
              <a:rPr lang="en-US" altLang="zh-CN" sz="1000" dirty="0" smtClean="0"/>
              <a:t>6</a:t>
            </a:r>
            <a:r>
              <a:rPr lang="zh-CN" altLang="en-US" sz="1000" dirty="0" smtClean="0"/>
              <a:t>):</a:t>
            </a:r>
            <a:r>
              <a:rPr lang="en-US" altLang="zh-CN" sz="1000" dirty="0" smtClean="0"/>
              <a:t>788-795</a:t>
            </a:r>
            <a:r>
              <a:rPr lang="zh-CN" altLang="en-US" sz="1000" dirty="0" smtClean="0"/>
              <a:t>.</a:t>
            </a:r>
            <a:endParaRPr lang="zh-CN" altLang="en-US" sz="1000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940300" y="119189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3515995"/>
            <a:ext cx="3281045" cy="289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0" y="6336665"/>
            <a:ext cx="5067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/>
              <a:t>Li B,Li Y Z,Yang F.Theoretical methodology for laminated composite strength including in-situ effect[J]. Acta Aeronautica et Astronautica Sinica, 2014, 35(11): 3025-3036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Degeneration Model(linear vs exponential)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4466590"/>
            <a:ext cx="3150235" cy="184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189741" y="1581934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34" y="1904643"/>
            <a:ext cx="1696720" cy="8782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061" y="1904132"/>
            <a:ext cx="930275" cy="4946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022" y="2398908"/>
            <a:ext cx="1062152" cy="5678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" y="3148330"/>
            <a:ext cx="3963035" cy="131826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4362326" y="160542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8790" y="6243955"/>
            <a:ext cx="34042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Damage and Failure Study of Composite Laminates with</a:t>
            </a:r>
          </a:p>
          <a:p>
            <a:r>
              <a:rPr lang="zh-CN" altLang="en-US" sz="1000" dirty="0"/>
              <a:t>Reinforced Cutout Based on CDM</a:t>
            </a:r>
          </a:p>
          <a:p>
            <a:r>
              <a:rPr lang="zh-CN" altLang="en-US" sz="1000" dirty="0"/>
              <a:t>Wang Wenzhi，Wan Xiaopeng，Yao Liaojun</a:t>
            </a:r>
          </a:p>
        </p:txBody>
      </p:sp>
      <p:sp>
        <p:nvSpPr>
          <p:cNvPr id="10" name="矩形 9"/>
          <p:cNvSpPr/>
          <p:nvPr/>
        </p:nvSpPr>
        <p:spPr>
          <a:xfrm>
            <a:off x="4288790" y="1098550"/>
            <a:ext cx="84874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420" y="4476750"/>
            <a:ext cx="1929765" cy="1710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905" y="1884680"/>
            <a:ext cx="3345815" cy="5346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545" y="2419350"/>
            <a:ext cx="1786255" cy="4991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6670" y="1213485"/>
            <a:ext cx="2254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degenaration: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140200" y="121348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035" y="3148330"/>
            <a:ext cx="2416175" cy="13182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165" y="3017520"/>
            <a:ext cx="2289175" cy="16370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49515" y="5372100"/>
            <a:ext cx="16681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Maimí P, Camanho P P, Mayugo J A, et al. A continuum damage model for composite laminates: Part II – Computational implementation and validation[J]. Mechanics of Materials, 2007, 39(10):909–919.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20" y="5284470"/>
            <a:ext cx="2284730" cy="624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55" y="2491740"/>
            <a:ext cx="2429510" cy="1979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175" y="1398905"/>
            <a:ext cx="5074285" cy="741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860" y="4669155"/>
            <a:ext cx="7736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82675" y="6205220"/>
            <a:ext cx="7736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刘魏光, 余音, 汪海. 考虑剪切非线性的复合材料渐进损伤模型[J]. 上海交通大学学报, 2016, 50(2):194-199.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2325370"/>
            <a:ext cx="2861310" cy="2145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394960"/>
            <a:ext cx="2666365" cy="5143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Shear Nonlinearity</a:t>
            </a:r>
            <a:endParaRPr lang="en-US" altLang="zh-CN" sz="24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165</TotalTime>
  <Words>3559</Words>
  <Application>Microsoft Office PowerPoint</Application>
  <PresentationFormat>全屏显示(4:3)</PresentationFormat>
  <Paragraphs>647</Paragraphs>
  <Slides>32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黑体</vt:lpstr>
      <vt:lpstr>华文中宋</vt:lpstr>
      <vt:lpstr>楷体</vt:lpstr>
      <vt:lpstr>宋体</vt:lpstr>
      <vt:lpstr>Arial</vt:lpstr>
      <vt:lpstr>Calibri</vt:lpstr>
      <vt:lpstr>Garamond</vt:lpstr>
      <vt:lpstr>Times New Roman</vt:lpstr>
      <vt:lpstr>Wingdings</vt:lpstr>
      <vt:lpstr>Edge</vt:lpstr>
      <vt:lpstr>Equation.KSEE3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</dc:creator>
  <cp:lastModifiedBy>dell</cp:lastModifiedBy>
  <cp:revision>1926</cp:revision>
  <cp:lastPrinted>2113-01-01T00:00:00Z</cp:lastPrinted>
  <dcterms:created xsi:type="dcterms:W3CDTF">2113-01-01T00:00:00Z</dcterms:created>
  <dcterms:modified xsi:type="dcterms:W3CDTF">2018-03-31T05:23:28Z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2052-10.1.0.7106</vt:lpwstr>
  </property>
</Properties>
</file>